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8393" r:id="rId2"/>
    <p:sldId id="8557" r:id="rId3"/>
    <p:sldId id="8537" r:id="rId4"/>
    <p:sldId id="8538" r:id="rId5"/>
    <p:sldId id="8549" r:id="rId6"/>
    <p:sldId id="8550" r:id="rId7"/>
    <p:sldId id="8551" r:id="rId8"/>
    <p:sldId id="8552" r:id="rId9"/>
    <p:sldId id="8559" r:id="rId10"/>
    <p:sldId id="8560" r:id="rId11"/>
    <p:sldId id="8553" r:id="rId12"/>
    <p:sldId id="8566" r:id="rId13"/>
    <p:sldId id="8555" r:id="rId14"/>
    <p:sldId id="8554" r:id="rId15"/>
    <p:sldId id="8561" r:id="rId16"/>
    <p:sldId id="8562" r:id="rId17"/>
    <p:sldId id="8563" r:id="rId18"/>
    <p:sldId id="8564" r:id="rId19"/>
    <p:sldId id="8565" r:id="rId20"/>
    <p:sldId id="256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hqct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280" autoAdjust="0"/>
  </p:normalViewPr>
  <p:slideViewPr>
    <p:cSldViewPr snapToGrid="0" showGuides="1">
      <p:cViewPr varScale="1">
        <p:scale>
          <a:sx n="62" d="100"/>
          <a:sy n="62" d="100"/>
        </p:scale>
        <p:origin x="7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F0E99-DAD2-4DB0-A11D-671AB3AEBB15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E052F-8997-4C6A-944B-319BB3A8ED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57266-2DAA-4ECB-93ED-B084D17E5BAB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57266-2DAA-4ECB-93ED-B084D17E5BAB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chemeClr val="bg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9100364" y="6470260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 rotWithShape="1">
          <a:blip r:embed="rId2" cstate="screen"/>
          <a:srcRect/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8AFBE-CB95-410C-9170-E8C374E6C10C}" type="datetimeFigureOut">
              <a:rPr lang="zh-CN" altLang="en-US" smtClean="0"/>
              <a:t>2022/11/14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6DB24-B25B-49D7-A066-6E012C0A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 cstate="screen"/>
          <a:srcRect/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8" name="文本框 7"/>
          <p:cNvSpPr txBox="1">
            <a:spLocks noChangeAspect="1"/>
          </p:cNvSpPr>
          <p:nvPr/>
        </p:nvSpPr>
        <p:spPr bwMode="auto">
          <a:xfrm>
            <a:off x="2182577" y="1427059"/>
            <a:ext cx="7844418" cy="2214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6000" noProof="1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rPr>
              <a:t>交通运输与物流学院</a:t>
            </a:r>
            <a:endParaRPr lang="en-US" altLang="zh-CN" sz="6000" noProof="1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Source Han Serif SC" panose="02020400000000000000" pitchFamily="18" charset="-122"/>
            </a:endParaRPr>
          </a:p>
          <a:p>
            <a:pPr algn="ctr">
              <a:lnSpc>
                <a:spcPct val="120000"/>
              </a:lnSpc>
            </a:pPr>
            <a:r>
              <a:rPr lang="zh-CN" altLang="en-US" sz="6000" noProof="1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rPr>
              <a:t>综合信息管理平台</a:t>
            </a:r>
            <a:endParaRPr lang="zh-CN" altLang="zh-CN" sz="3000" noProof="1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Source Han Serif SC" panose="02020400000000000000" pitchFamily="18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237230" y="4079240"/>
            <a:ext cx="6457315" cy="134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3600" dirty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rPr>
              <a:t>科研管理系统简易流程</a:t>
            </a:r>
            <a:endParaRPr lang="zh-CN" altLang="en-US" sz="4800" dirty="0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Source Han Serif SC" panose="02020400000000000000" pitchFamily="18" charset="-122"/>
            </a:endParaRPr>
          </a:p>
          <a:p>
            <a:pPr algn="ctr">
              <a:lnSpc>
                <a:spcPct val="120000"/>
              </a:lnSpc>
            </a:pPr>
            <a:r>
              <a:rPr lang="en-US" altLang="zh-CN" sz="3200" dirty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rPr>
              <a:t>2022-11-10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通用操作</a:t>
              </a:r>
              <a:r>
                <a:rPr lang="en-US" altLang="zh-CN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—06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4"/>
          <p:cNvSpPr txBox="1"/>
          <p:nvPr/>
        </p:nvSpPr>
        <p:spPr>
          <a:xfrm>
            <a:off x="977265" y="1143000"/>
            <a:ext cx="780351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/>
              <a:t>6</a:t>
            </a:r>
            <a:r>
              <a:rPr lang="zh-CN" altLang="en-US" b="1"/>
              <a:t>、审批结束后，查看最终结果：</a:t>
            </a:r>
          </a:p>
          <a:p>
            <a:pPr lvl="1" fontAlgn="auto">
              <a:lnSpc>
                <a:spcPct val="150000"/>
              </a:lnSpc>
            </a:pPr>
            <a:r>
              <a:rPr lang="zh-CN" altLang="en-US"/>
              <a:t>如果审批不通过，则编辑后</a:t>
            </a:r>
            <a:r>
              <a:rPr lang="en-US" altLang="zh-CN"/>
              <a:t>“</a:t>
            </a:r>
            <a:r>
              <a:rPr lang="zh-CN" altLang="en-US"/>
              <a:t>重新申请</a:t>
            </a:r>
            <a:r>
              <a:rPr lang="en-US" altLang="zh-CN"/>
              <a:t>”</a:t>
            </a:r>
          </a:p>
          <a:p>
            <a:pPr lvl="1" fontAlgn="auto">
              <a:lnSpc>
                <a:spcPct val="150000"/>
              </a:lnSpc>
            </a:pPr>
            <a:r>
              <a:rPr lang="zh-CN" altLang="en-US"/>
              <a:t>未审批通过前，可以撤回重新编辑，然后再次提交申请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35" y="2741930"/>
            <a:ext cx="11418570" cy="27070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论文</a:t>
              </a: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4"/>
          <p:cNvSpPr txBox="1"/>
          <p:nvPr/>
        </p:nvSpPr>
        <p:spPr>
          <a:xfrm>
            <a:off x="348615" y="1143000"/>
            <a:ext cx="4573270" cy="129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b="1" dirty="0"/>
              <a:t>搜索刊物</a:t>
            </a:r>
            <a:r>
              <a:rPr lang="zh-CN" altLang="en-US" dirty="0"/>
              <a:t>：输入刊物，可以得到默认信息</a:t>
            </a:r>
          </a:p>
          <a:p>
            <a:pPr fontAlgn="auto">
              <a:lnSpc>
                <a:spcPct val="150000"/>
              </a:lnSpc>
            </a:pPr>
            <a:r>
              <a:rPr lang="zh-CN" altLang="en-US" b="1" dirty="0"/>
              <a:t>作者单位</a:t>
            </a:r>
            <a:r>
              <a:rPr lang="zh-CN" altLang="en-US" dirty="0"/>
              <a:t>：点击进行输入</a:t>
            </a:r>
          </a:p>
          <a:p>
            <a:pPr fontAlgn="auto">
              <a:lnSpc>
                <a:spcPct val="150000"/>
              </a:lnSpc>
            </a:pPr>
            <a:r>
              <a:rPr lang="zh-CN" altLang="en-US" dirty="0"/>
              <a:t>请</a:t>
            </a:r>
            <a:r>
              <a:rPr lang="zh-CN" altLang="en-US" b="1" dirty="0">
                <a:solidFill>
                  <a:srgbClr val="FF0000"/>
                </a:solidFill>
              </a:rPr>
              <a:t>绩效归属人</a:t>
            </a:r>
            <a:r>
              <a:rPr lang="zh-CN" altLang="en-US" dirty="0"/>
              <a:t>填写，其他教工不用重复提交。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AD3C29D2-E1CC-CD44-79CD-EF896D547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900" y="838214"/>
            <a:ext cx="6816494" cy="407384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222EB8DE-72AE-2CA2-E126-895A906B6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907" y="3733489"/>
            <a:ext cx="4963993" cy="296670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3200" dirty="0">
                  <a:solidFill>
                    <a:srgbClr val="3B383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科研</a:t>
              </a: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项目和经费分配</a:t>
              </a: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4"/>
          <p:cNvSpPr txBox="1"/>
          <p:nvPr/>
        </p:nvSpPr>
        <p:spPr>
          <a:xfrm>
            <a:off x="317792" y="1530851"/>
            <a:ext cx="4798738" cy="378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b="1" dirty="0"/>
              <a:t>进入到位经费页面</a:t>
            </a:r>
            <a:r>
              <a:rPr lang="zh-CN" altLang="en-US" dirty="0"/>
              <a:t>：输入项目名称、项目编号、负责人、已到位经费、本年度到位经费、项目类型等信息</a:t>
            </a:r>
            <a:endParaRPr lang="en-US" altLang="zh-CN" dirty="0"/>
          </a:p>
          <a:p>
            <a:pPr fontAlgn="auto">
              <a:lnSpc>
                <a:spcPct val="150000"/>
              </a:lnSpc>
            </a:pPr>
            <a:endParaRPr lang="zh-CN" altLang="en-US" dirty="0"/>
          </a:p>
          <a:p>
            <a:pPr fontAlgn="auto"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</a:rPr>
              <a:t>对本年度到位经费进行分割（不分配给其它老师的也需要添加项目负责人本人，并填写总经费）</a:t>
            </a:r>
            <a:endParaRPr lang="en-US" altLang="zh-CN" b="1" dirty="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endParaRPr lang="zh-CN" altLang="en-US" dirty="0"/>
          </a:p>
          <a:p>
            <a:pPr fontAlgn="auto">
              <a:lnSpc>
                <a:spcPct val="150000"/>
              </a:lnSpc>
            </a:pPr>
            <a:r>
              <a:rPr lang="zh-CN" altLang="en-US" dirty="0"/>
              <a:t>请</a:t>
            </a:r>
            <a:r>
              <a:rPr lang="zh-CN" altLang="en-US" b="1" dirty="0">
                <a:solidFill>
                  <a:srgbClr val="FF0000"/>
                </a:solidFill>
              </a:rPr>
              <a:t>绩效归属人</a:t>
            </a:r>
            <a:r>
              <a:rPr lang="zh-CN" altLang="en-US" dirty="0"/>
              <a:t>填写，其他教工不用重复提交。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F49B702-BD5B-CF81-A164-6299324BA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3663" y="1530851"/>
            <a:ext cx="6648967" cy="407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6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专利</a:t>
              </a: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605" y="918845"/>
            <a:ext cx="6819265" cy="541909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8615" y="1143000"/>
            <a:ext cx="45732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b="1"/>
              <a:t>作者单位</a:t>
            </a:r>
            <a:r>
              <a:rPr lang="zh-CN" altLang="en-US"/>
              <a:t>：点击进行输入</a:t>
            </a:r>
          </a:p>
          <a:p>
            <a:pPr fontAlgn="auto">
              <a:lnSpc>
                <a:spcPct val="150000"/>
              </a:lnSpc>
            </a:pPr>
            <a:r>
              <a:rPr lang="zh-CN" altLang="en-US"/>
              <a:t>请</a:t>
            </a:r>
            <a:r>
              <a:rPr lang="zh-CN" altLang="en-US" b="1">
                <a:solidFill>
                  <a:srgbClr val="FF0000"/>
                </a:solidFill>
              </a:rPr>
              <a:t>绩效归属人</a:t>
            </a:r>
            <a:r>
              <a:rPr lang="zh-CN" altLang="en-US"/>
              <a:t>填写，其他教工不用重复提交。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软著</a:t>
              </a: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385" y="979805"/>
            <a:ext cx="8298180" cy="558292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8615" y="1143000"/>
            <a:ext cx="281622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b="1"/>
              <a:t>作者单位</a:t>
            </a:r>
            <a:r>
              <a:rPr lang="zh-CN" altLang="en-US"/>
              <a:t>：点击进行输入</a:t>
            </a:r>
          </a:p>
          <a:p>
            <a:pPr fontAlgn="auto">
              <a:lnSpc>
                <a:spcPct val="150000"/>
              </a:lnSpc>
            </a:pPr>
            <a:r>
              <a:rPr lang="zh-CN" altLang="en-US"/>
              <a:t>请</a:t>
            </a:r>
            <a:r>
              <a:rPr lang="zh-CN" altLang="en-US" b="1">
                <a:solidFill>
                  <a:srgbClr val="FF0000"/>
                </a:solidFill>
              </a:rPr>
              <a:t>绩效归属人</a:t>
            </a:r>
            <a:r>
              <a:rPr lang="zh-CN" altLang="en-US"/>
              <a:t>填写，其他教工不用重复提交。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著作</a:t>
              </a: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4570" y="1044575"/>
            <a:ext cx="7132955" cy="565023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8615" y="1143000"/>
            <a:ext cx="346011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b="1"/>
              <a:t>作者单位</a:t>
            </a:r>
            <a:r>
              <a:rPr lang="zh-CN" altLang="en-US"/>
              <a:t>：点击进行输入</a:t>
            </a:r>
          </a:p>
          <a:p>
            <a:pPr fontAlgn="auto">
              <a:lnSpc>
                <a:spcPct val="150000"/>
              </a:lnSpc>
            </a:pPr>
            <a:r>
              <a:rPr lang="zh-CN" altLang="en-US"/>
              <a:t>请</a:t>
            </a:r>
            <a:r>
              <a:rPr lang="zh-CN" altLang="en-US" b="1">
                <a:solidFill>
                  <a:srgbClr val="FF0000"/>
                </a:solidFill>
              </a:rPr>
              <a:t>绩效归属人</a:t>
            </a:r>
            <a:r>
              <a:rPr lang="zh-CN" altLang="en-US"/>
              <a:t>填写，其他教工不用重复提交。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获奖</a:t>
              </a: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1885" y="803910"/>
            <a:ext cx="6877685" cy="578548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8615" y="1143000"/>
            <a:ext cx="45732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b="1"/>
              <a:t>作者单位</a:t>
            </a:r>
            <a:r>
              <a:rPr lang="zh-CN" altLang="en-US"/>
              <a:t>：点击进行输入</a:t>
            </a:r>
          </a:p>
          <a:p>
            <a:pPr fontAlgn="auto">
              <a:lnSpc>
                <a:spcPct val="150000"/>
              </a:lnSpc>
            </a:pPr>
            <a:r>
              <a:rPr lang="zh-CN" altLang="en-US"/>
              <a:t>请</a:t>
            </a:r>
            <a:r>
              <a:rPr lang="zh-CN" altLang="en-US" b="1">
                <a:solidFill>
                  <a:srgbClr val="FF0000"/>
                </a:solidFill>
              </a:rPr>
              <a:t>绩效归属人</a:t>
            </a:r>
            <a:r>
              <a:rPr lang="zh-CN" altLang="en-US"/>
              <a:t>填写，其他教工不用重复提交。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学术报告</a:t>
              </a: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70" y="1303655"/>
            <a:ext cx="6724650" cy="39433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7414260" y="1623060"/>
            <a:ext cx="4573270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/>
              <a:t>参加人：</a:t>
            </a:r>
            <a:r>
              <a:rPr lang="zh-CN" altLang="en-US" b="1">
                <a:solidFill>
                  <a:srgbClr val="FF0000"/>
                </a:solidFill>
              </a:rPr>
              <a:t>锁定</a:t>
            </a:r>
            <a:r>
              <a:rPr lang="zh-CN" altLang="en-US"/>
              <a:t>为本人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学术会议</a:t>
              </a: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7414260" y="1623060"/>
            <a:ext cx="4573270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/>
              <a:t>参加人：</a:t>
            </a:r>
            <a:r>
              <a:rPr lang="zh-CN" altLang="en-US" b="1">
                <a:solidFill>
                  <a:srgbClr val="FF0000"/>
                </a:solidFill>
              </a:rPr>
              <a:t>锁定</a:t>
            </a:r>
            <a:r>
              <a:rPr lang="zh-CN" altLang="en-US"/>
              <a:t>为本人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340" y="1553845"/>
            <a:ext cx="5943600" cy="39433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科研任职</a:t>
              </a: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965" y="1482090"/>
            <a:ext cx="5886450" cy="401002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7414260" y="1623060"/>
            <a:ext cx="4573270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/>
              <a:t>姓名：</a:t>
            </a:r>
            <a:r>
              <a:rPr lang="zh-CN" altLang="en-US" b="1">
                <a:solidFill>
                  <a:srgbClr val="FF0000"/>
                </a:solidFill>
              </a:rPr>
              <a:t>锁定</a:t>
            </a:r>
            <a:r>
              <a:rPr lang="zh-CN" altLang="en-US"/>
              <a:t>为本人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组合 31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33" name="矩形 32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简要说明</a:t>
              </a:r>
            </a:p>
          </p:txBody>
        </p:sp>
        <p:cxnSp>
          <p:nvCxnSpPr>
            <p:cNvPr id="34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967740" y="1143000"/>
            <a:ext cx="10807700" cy="1712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 dirty="0"/>
              <a:t>1</a:t>
            </a:r>
            <a:r>
              <a:rPr lang="zh-CN" altLang="en-US" b="1" dirty="0"/>
              <a:t>、科研项目、到位经费：</a:t>
            </a:r>
            <a:r>
              <a:rPr lang="zh-CN" altLang="en-US" dirty="0">
                <a:sym typeface="+mn-ea"/>
              </a:rPr>
              <a:t>请各位老师根据学校科研系统本年度项目立项和到账经费进行填写，并可在学院综合信息管理平台进行经费二次分割。</a:t>
            </a:r>
          </a:p>
          <a:p>
            <a:pPr fontAlgn="auto">
              <a:lnSpc>
                <a:spcPct val="150000"/>
              </a:lnSpc>
            </a:pPr>
            <a:r>
              <a:rPr lang="en-US" altLang="zh-CN" b="1" dirty="0"/>
              <a:t>2</a:t>
            </a:r>
            <a:r>
              <a:rPr lang="zh-CN" altLang="en-US" b="1" dirty="0"/>
              <a:t>、论文、专利、专著、软著、获奖：</a:t>
            </a:r>
            <a:r>
              <a:rPr lang="zh-CN" altLang="en-US" dirty="0"/>
              <a:t>请在</a:t>
            </a:r>
            <a:r>
              <a:rPr lang="zh-CN" altLang="en-US" b="1" dirty="0">
                <a:solidFill>
                  <a:srgbClr val="FF0000"/>
                </a:solidFill>
              </a:rPr>
              <a:t>我的申请</a:t>
            </a:r>
            <a:r>
              <a:rPr lang="zh-CN" altLang="en-US" dirty="0"/>
              <a:t>之中填写，填写完毕请</a:t>
            </a:r>
            <a:r>
              <a:rPr lang="zh-CN" altLang="en-US" b="1" dirty="0">
                <a:solidFill>
                  <a:srgbClr val="FF0000"/>
                </a:solidFill>
              </a:rPr>
              <a:t>提交申请</a:t>
            </a:r>
            <a:r>
              <a:rPr lang="zh-CN" altLang="en-US" dirty="0"/>
              <a:t>。</a:t>
            </a:r>
            <a:endParaRPr lang="zh-CN" altLang="en-US" b="1" dirty="0"/>
          </a:p>
          <a:p>
            <a:pPr fontAlgn="auto">
              <a:lnSpc>
                <a:spcPct val="150000"/>
              </a:lnSpc>
            </a:pPr>
            <a:r>
              <a:rPr lang="en-US" altLang="zh-CN" b="1" dirty="0"/>
              <a:t>3</a:t>
            </a:r>
            <a:r>
              <a:rPr lang="zh-CN" altLang="en-US" b="1" dirty="0"/>
              <a:t>、学术报告、学术会议、科研任职：</a:t>
            </a:r>
            <a:r>
              <a:rPr lang="zh-CN" altLang="en-US" dirty="0"/>
              <a:t>请在科研管理</a:t>
            </a:r>
            <a:r>
              <a:rPr lang="en-US" altLang="zh-CN" dirty="0"/>
              <a:t>/</a:t>
            </a:r>
            <a:r>
              <a:rPr lang="zh-CN" altLang="en-US" b="1" dirty="0"/>
              <a:t>信息管理</a:t>
            </a:r>
            <a:r>
              <a:rPr lang="zh-CN" altLang="en-US" dirty="0"/>
              <a:t>提交。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4709" y="3105087"/>
            <a:ext cx="5568315" cy="35528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231" y="3105087"/>
            <a:ext cx="5673090" cy="35528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 cstate="screen"/>
          <a:srcRect/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807970" y="1122337"/>
            <a:ext cx="7106592" cy="3339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zh-CN" altLang="en-US" b="1" dirty="0"/>
              <a:t>科研信息联系人：李国旗</a:t>
            </a:r>
          </a:p>
          <a:p>
            <a:pPr fontAlgn="auto">
              <a:lnSpc>
                <a:spcPct val="200000"/>
              </a:lnSpc>
            </a:pPr>
            <a:r>
              <a:rPr lang="zh-CN" altLang="en-US" b="1" dirty="0"/>
              <a:t>电话：</a:t>
            </a:r>
            <a:r>
              <a:rPr lang="en-US" altLang="zh-CN" b="1" dirty="0"/>
              <a:t>18602817863</a:t>
            </a:r>
          </a:p>
          <a:p>
            <a:pPr fontAlgn="auto">
              <a:lnSpc>
                <a:spcPct val="200000"/>
              </a:lnSpc>
            </a:pPr>
            <a:endParaRPr lang="en-US" altLang="zh-CN" b="1" dirty="0"/>
          </a:p>
          <a:p>
            <a:pPr fontAlgn="auto">
              <a:lnSpc>
                <a:spcPct val="200000"/>
              </a:lnSpc>
            </a:pPr>
            <a:endParaRPr lang="en-US" altLang="zh-CN" b="1" dirty="0"/>
          </a:p>
          <a:p>
            <a:pPr fontAlgn="auto">
              <a:lnSpc>
                <a:spcPct val="200000"/>
              </a:lnSpc>
            </a:pPr>
            <a:r>
              <a:rPr lang="zh-CN" altLang="en-US" b="1" dirty="0"/>
              <a:t>系统填报技术咨询：黄厚旗</a:t>
            </a:r>
          </a:p>
          <a:p>
            <a:pPr fontAlgn="auto">
              <a:lnSpc>
                <a:spcPct val="200000"/>
              </a:lnSpc>
            </a:pPr>
            <a:r>
              <a:rPr lang="zh-CN" altLang="en-US" b="1" dirty="0"/>
              <a:t>电话：</a:t>
            </a:r>
            <a:r>
              <a:rPr lang="en-US" altLang="zh-CN" b="1" dirty="0"/>
              <a:t>13981973140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组合 31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33" name="矩形 32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通用操作</a:t>
              </a:r>
              <a:r>
                <a:rPr kumimoji="0" lang="en-US" altLang="zh-CN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—01</a:t>
              </a:r>
            </a:p>
          </p:txBody>
        </p:sp>
        <p:cxnSp>
          <p:nvCxnSpPr>
            <p:cNvPr id="34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967740" y="1143000"/>
            <a:ext cx="887349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 dirty="0"/>
              <a:t>1</a:t>
            </a:r>
            <a:r>
              <a:rPr lang="zh-CN" altLang="en-US" b="1" dirty="0"/>
              <a:t>、登录系统：</a:t>
            </a:r>
          </a:p>
          <a:p>
            <a:pPr fontAlgn="auto">
              <a:lnSpc>
                <a:spcPct val="150000"/>
              </a:lnSpc>
            </a:pPr>
            <a:r>
              <a:rPr lang="zh-CN" altLang="en-US" b="1" dirty="0"/>
              <a:t>网址</a:t>
            </a:r>
            <a:r>
              <a:rPr lang="zh-CN" altLang="en-US" dirty="0"/>
              <a:t>：</a:t>
            </a:r>
            <a:r>
              <a:rPr lang="en-US" altLang="zh-CN" dirty="0"/>
              <a:t>https://ctt-mis.swjtu.edu.cn/</a:t>
            </a:r>
            <a:r>
              <a:rPr lang="zh-CN" altLang="en-US" dirty="0"/>
              <a:t>/</a:t>
            </a:r>
          </a:p>
          <a:p>
            <a:pPr fontAlgn="auto">
              <a:lnSpc>
                <a:spcPct val="150000"/>
              </a:lnSpc>
            </a:pPr>
            <a:r>
              <a:rPr lang="zh-CN" altLang="en-US" b="1" dirty="0"/>
              <a:t>账号</a:t>
            </a:r>
            <a:r>
              <a:rPr lang="zh-CN" altLang="en-US" dirty="0"/>
              <a:t>：工号</a:t>
            </a:r>
          </a:p>
          <a:p>
            <a:pPr fontAlgn="auto">
              <a:lnSpc>
                <a:spcPct val="150000"/>
              </a:lnSpc>
            </a:pPr>
            <a:r>
              <a:rPr lang="zh-CN" altLang="en-US" b="1" dirty="0"/>
              <a:t>密码</a:t>
            </a:r>
            <a:r>
              <a:rPr lang="zh-CN" altLang="en-US" dirty="0"/>
              <a:t>：身份证后</a:t>
            </a:r>
            <a:r>
              <a:rPr lang="en-US" altLang="zh-CN" dirty="0"/>
              <a:t>6</a:t>
            </a:r>
            <a:r>
              <a:rPr lang="zh-CN" altLang="en-US" dirty="0"/>
              <a:t>位 </a:t>
            </a:r>
            <a:r>
              <a:rPr lang="en-US" altLang="zh-CN" dirty="0"/>
              <a:t>/ 123456</a:t>
            </a:r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612130" y="2159000"/>
            <a:ext cx="4924425" cy="3743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80365" y="774065"/>
            <a:ext cx="2809875" cy="239077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0570" y="1755775"/>
            <a:ext cx="5610225" cy="305752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290570" y="5241290"/>
            <a:ext cx="28105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登录后，请及时修改</a:t>
            </a:r>
            <a:r>
              <a:rPr lang="zh-CN" altLang="en-US" b="1">
                <a:solidFill>
                  <a:srgbClr val="FF0000"/>
                </a:solidFill>
              </a:rPr>
              <a:t>密码</a:t>
            </a:r>
            <a:r>
              <a:rPr lang="zh-CN" altLang="en-US"/>
              <a:t>。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通用操作</a:t>
              </a:r>
              <a:r>
                <a:rPr lang="en-US" altLang="zh-CN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—01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通用操作</a:t>
              </a:r>
              <a:r>
                <a:rPr lang="en-US" altLang="zh-CN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—02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4"/>
          <p:cNvSpPr txBox="1"/>
          <p:nvPr/>
        </p:nvSpPr>
        <p:spPr>
          <a:xfrm>
            <a:off x="977265" y="1143000"/>
            <a:ext cx="8873490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/>
              <a:t>2</a:t>
            </a:r>
            <a:r>
              <a:rPr lang="zh-CN" altLang="en-US" b="1"/>
              <a:t>、我的申请：</a:t>
            </a:r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555" y="1743710"/>
            <a:ext cx="6010275" cy="6191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55" y="1743710"/>
            <a:ext cx="2076450" cy="49434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7105" y="2787650"/>
            <a:ext cx="8172450" cy="29908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通用操作</a:t>
              </a:r>
              <a:r>
                <a:rPr lang="en-US" altLang="zh-CN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—02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95300" y="1003300"/>
            <a:ext cx="7496175" cy="56769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8148955" y="1584960"/>
            <a:ext cx="35331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选择相应流程：</a:t>
            </a:r>
          </a:p>
          <a:p>
            <a:r>
              <a:rPr lang="zh-CN" altLang="en-US"/>
              <a:t>论文、专利、软著、获奖、著作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通用操作</a:t>
              </a:r>
              <a:r>
                <a:rPr lang="en-US" altLang="zh-CN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—03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4"/>
          <p:cNvSpPr txBox="1"/>
          <p:nvPr/>
        </p:nvSpPr>
        <p:spPr>
          <a:xfrm>
            <a:off x="977265" y="1143000"/>
            <a:ext cx="8873490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/>
              <a:t>3</a:t>
            </a:r>
            <a:r>
              <a:rPr lang="zh-CN" altLang="en-US" b="1"/>
              <a:t>、作者</a:t>
            </a:r>
            <a:r>
              <a:rPr lang="en-US" altLang="zh-CN" b="1"/>
              <a:t>/</a:t>
            </a:r>
            <a:r>
              <a:rPr lang="zh-CN" altLang="en-US" b="1"/>
              <a:t>单位：</a:t>
            </a:r>
            <a:endParaRPr lang="en-US" altLang="zh-CN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51288F0-85F0-76DB-2B83-8B2D627828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340" y="1866886"/>
            <a:ext cx="9525000" cy="41529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通用操作</a:t>
              </a:r>
              <a:r>
                <a:rPr lang="en-US" altLang="zh-CN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—04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672" y="1557006"/>
            <a:ext cx="5486400" cy="44577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77265" y="1143000"/>
            <a:ext cx="361886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/>
              <a:t>4</a:t>
            </a:r>
            <a:r>
              <a:rPr lang="zh-CN" altLang="en-US" b="1"/>
              <a:t>、附件：</a:t>
            </a:r>
          </a:p>
          <a:p>
            <a:pPr lvl="1" fontAlgn="auto">
              <a:lnSpc>
                <a:spcPct val="150000"/>
              </a:lnSpc>
            </a:pPr>
            <a:r>
              <a:rPr lang="zh-CN" altLang="en-US"/>
              <a:t>最多 </a:t>
            </a:r>
            <a:r>
              <a:rPr lang="en-US" altLang="zh-CN" b="1">
                <a:solidFill>
                  <a:srgbClr val="FF0000"/>
                </a:solidFill>
              </a:rPr>
              <a:t>5 </a:t>
            </a:r>
            <a:r>
              <a:rPr lang="zh-CN" altLang="en-US"/>
              <a:t>个文件</a:t>
            </a:r>
          </a:p>
          <a:p>
            <a:pPr lvl="1" fontAlgn="auto">
              <a:lnSpc>
                <a:spcPct val="150000"/>
              </a:lnSpc>
            </a:pPr>
            <a:r>
              <a:rPr lang="zh-CN" altLang="en-US"/>
              <a:t>每个文件最大 </a:t>
            </a:r>
            <a:r>
              <a:rPr lang="en-US" altLang="zh-CN" b="1">
                <a:solidFill>
                  <a:srgbClr val="FF0000"/>
                </a:solidFill>
              </a:rPr>
              <a:t>10M</a:t>
            </a:r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424460" y="220234"/>
            <a:ext cx="5544407" cy="617980"/>
            <a:chOff x="551593" y="497013"/>
            <a:chExt cx="5544407" cy="617980"/>
          </a:xfrm>
        </p:grpSpPr>
        <p:sp>
          <p:nvSpPr>
            <p:cNvPr id="7" name="矩形 6"/>
            <p:cNvSpPr/>
            <p:nvPr/>
          </p:nvSpPr>
          <p:spPr>
            <a:xfrm>
              <a:off x="551593" y="497013"/>
              <a:ext cx="5544407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通用操作</a:t>
              </a:r>
              <a:r>
                <a:rPr lang="en-US" altLang="zh-CN" sz="3200" noProof="0" dirty="0">
                  <a:ln>
                    <a:noFill/>
                  </a:ln>
                  <a:solidFill>
                    <a:srgbClr val="3B3838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Source Han Serif SC" panose="02020400000000000000" pitchFamily="18" charset="-122"/>
                </a:rPr>
                <a:t>—05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8" name="0 _4"/>
            <p:cNvCxnSpPr/>
            <p:nvPr/>
          </p:nvCxnSpPr>
          <p:spPr>
            <a:xfrm>
              <a:off x="715475" y="1114993"/>
              <a:ext cx="5119805" cy="0"/>
            </a:xfrm>
            <a:prstGeom prst="line">
              <a:avLst/>
            </a:prstGeom>
            <a:ln w="25400">
              <a:gradFill>
                <a:gsLst>
                  <a:gs pos="49000">
                    <a:srgbClr val="3B3838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300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4"/>
          <p:cNvSpPr txBox="1"/>
          <p:nvPr/>
        </p:nvSpPr>
        <p:spPr>
          <a:xfrm>
            <a:off x="977265" y="1143000"/>
            <a:ext cx="3618865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/>
              <a:t>5</a:t>
            </a:r>
            <a:r>
              <a:rPr lang="zh-CN" altLang="en-US" b="1"/>
              <a:t>、提交申请：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221" y="1988931"/>
            <a:ext cx="10520045" cy="24974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5895,&quot;width&quot;:775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3765,&quot;width&quot;:4425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8940,&quot;width&quot;:11805}"/>
</p:tagLst>
</file>

<file path=ppt/theme/theme1.xml><?xml version="1.0" encoding="utf-8"?>
<a:theme xmlns:a="http://schemas.openxmlformats.org/drawingml/2006/main" name="第一PPT，www.1ppt.com">
  <a:themeElements>
    <a:clrScheme name="自定义 9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4D47"/>
      </a:accent1>
      <a:accent2>
        <a:srgbClr val="504D47"/>
      </a:accent2>
      <a:accent3>
        <a:srgbClr val="504D47"/>
      </a:accent3>
      <a:accent4>
        <a:srgbClr val="504D47"/>
      </a:accent4>
      <a:accent5>
        <a:srgbClr val="504D47"/>
      </a:accent5>
      <a:accent6>
        <a:srgbClr val="504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465</Words>
  <Application>Microsoft Office PowerPoint</Application>
  <PresentationFormat>宽屏</PresentationFormat>
  <Paragraphs>68</Paragraphs>
  <Slides>20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6" baseType="lpstr">
      <vt:lpstr>等线</vt:lpstr>
      <vt:lpstr>等线 Light</vt:lpstr>
      <vt:lpstr>微软雅黑</vt:lpstr>
      <vt:lpstr>Arial</vt:lpstr>
      <vt:lpstr>Calibri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qiqi qiqi</cp:lastModifiedBy>
  <cp:revision>321</cp:revision>
  <dcterms:created xsi:type="dcterms:W3CDTF">2019-01-17T09:32:00Z</dcterms:created>
  <dcterms:modified xsi:type="dcterms:W3CDTF">2022-11-14T12:37:52Z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2052-11.1.0.10228</vt:lpwstr>
  </property>
</Properties>
</file>